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14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4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7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6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36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21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8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36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0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88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41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94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B452-8862-46E4-8DB5-7533C5C3A669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F70C-77E8-46C9-81EE-9E234896E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82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Erziehungsorientierte </a:t>
            </a:r>
            <a:r>
              <a:rPr lang="de-DE" dirty="0" err="1" smtClean="0"/>
              <a:t>Einplatinencomputer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Janni Kettenburg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10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174"/>
            <a:ext cx="9144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Fraunhofer Open Roberta NEPO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6372200" y="2420888"/>
            <a:ext cx="2232248" cy="324036"/>
          </a:xfrm>
          <a:prstGeom prst="wedgeRoundRectCallout">
            <a:avLst>
              <a:gd name="adj1" fmla="val 57890"/>
              <a:gd name="adj2" fmla="val 3612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Programm beschreiben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7488324" y="3645024"/>
            <a:ext cx="1122568" cy="324036"/>
          </a:xfrm>
          <a:prstGeom prst="wedgeRoundRectCallout">
            <a:avLst>
              <a:gd name="adj1" fmla="val 57890"/>
              <a:gd name="adj2" fmla="val -3912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Simulation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179512" y="2420888"/>
            <a:ext cx="1152128" cy="324036"/>
          </a:xfrm>
          <a:prstGeom prst="wedgeRoundRectCallout">
            <a:avLst>
              <a:gd name="adj1" fmla="val -684"/>
              <a:gd name="adj2" fmla="val -10261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alle Blöcke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107504" y="1628800"/>
            <a:ext cx="1872208" cy="324036"/>
          </a:xfrm>
          <a:prstGeom prst="wedgeRoundRectCallout">
            <a:avLst>
              <a:gd name="adj1" fmla="val -35657"/>
              <a:gd name="adj2" fmla="val 10902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nur einfache Blöcke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107504" y="1049890"/>
            <a:ext cx="1440160" cy="324036"/>
          </a:xfrm>
          <a:prstGeom prst="wedgeRoundRectCallout">
            <a:avLst>
              <a:gd name="adj1" fmla="val -29520"/>
              <a:gd name="adj2" fmla="val 925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ysClr val="windowText" lastClr="000000"/>
                </a:solidFill>
              </a:rPr>
              <a:t>S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peichern etc.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6365756" y="6219310"/>
            <a:ext cx="1122568" cy="324036"/>
          </a:xfrm>
          <a:prstGeom prst="wedgeRoundRectCallout">
            <a:avLst>
              <a:gd name="adj1" fmla="val 66036"/>
              <a:gd name="adj2" fmla="val 3142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Download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3131840" y="1380174"/>
            <a:ext cx="1152128" cy="324036"/>
          </a:xfrm>
          <a:prstGeom prst="wedgeRoundRectCallout">
            <a:avLst>
              <a:gd name="adj1" fmla="val -29520"/>
              <a:gd name="adj2" fmla="val 925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Geräteplan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6617784" y="3140968"/>
            <a:ext cx="1986664" cy="324036"/>
          </a:xfrm>
          <a:prstGeom prst="wedgeRoundRectCallout">
            <a:avLst>
              <a:gd name="adj1" fmla="val 57890"/>
              <a:gd name="adj2" fmla="val -3912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C-Quelltext anzeigen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4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Microsoft </a:t>
            </a:r>
            <a:r>
              <a:rPr lang="de-DE" dirty="0" err="1" smtClean="0"/>
              <a:t>TouchDevelop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174"/>
            <a:ext cx="9144000" cy="54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179512" y="764704"/>
            <a:ext cx="1152128" cy="513936"/>
          </a:xfrm>
          <a:prstGeom prst="wedgeRoundRectCallout">
            <a:avLst>
              <a:gd name="adj1" fmla="val -29520"/>
              <a:gd name="adj2" fmla="val 925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Speichern,</a:t>
            </a:r>
          </a:p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Simulation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1547664" y="1988840"/>
            <a:ext cx="2016224" cy="513936"/>
          </a:xfrm>
          <a:prstGeom prst="wedgeRoundRectCallout">
            <a:avLst>
              <a:gd name="adj1" fmla="val -29520"/>
              <a:gd name="adj2" fmla="val 925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Programmiersprache „in bunt“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995936" y="4509120"/>
            <a:ext cx="1512168" cy="513936"/>
          </a:xfrm>
          <a:prstGeom prst="wedgeRoundRectCallout">
            <a:avLst>
              <a:gd name="adj1" fmla="val -29520"/>
              <a:gd name="adj2" fmla="val 925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zur Bedienung am Handy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7236296" y="1916832"/>
            <a:ext cx="1152128" cy="328976"/>
          </a:xfrm>
          <a:prstGeom prst="wedgeRoundRectCallout">
            <a:avLst>
              <a:gd name="adj1" fmla="val -29520"/>
              <a:gd name="adj2" fmla="val 925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Simulation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1115616" y="3496816"/>
            <a:ext cx="1297280" cy="513936"/>
          </a:xfrm>
          <a:prstGeom prst="wedgeRoundRectCallout">
            <a:avLst>
              <a:gd name="adj1" fmla="val -25764"/>
              <a:gd name="adj2" fmla="val -7645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grausame Übersetzung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755576" y="1474904"/>
            <a:ext cx="1297280" cy="513936"/>
          </a:xfrm>
          <a:prstGeom prst="wedgeRoundRectCallout">
            <a:avLst>
              <a:gd name="adj1" fmla="val -67468"/>
              <a:gd name="adj2" fmla="val -1863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grausame Übersetzung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34360" y="4122195"/>
            <a:ext cx="1297280" cy="513936"/>
          </a:xfrm>
          <a:prstGeom prst="wedgeRoundRectCallout">
            <a:avLst>
              <a:gd name="adj1" fmla="val -31050"/>
              <a:gd name="adj2" fmla="val -10166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grausame Übersetzung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5508104" y="1760260"/>
            <a:ext cx="1297280" cy="513936"/>
          </a:xfrm>
          <a:prstGeom prst="wedgeRoundRectCallout">
            <a:avLst>
              <a:gd name="adj1" fmla="val -46910"/>
              <a:gd name="adj2" fmla="val 8218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grausame Übersetzung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Python-Editor vom BBC </a:t>
            </a:r>
            <a:r>
              <a:rPr lang="de-DE" dirty="0" err="1" smtClean="0"/>
              <a:t>micro:bit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174"/>
            <a:ext cx="9144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1763688" y="1072678"/>
            <a:ext cx="2304256" cy="324036"/>
          </a:xfrm>
          <a:prstGeom prst="wedgeRoundRectCallout">
            <a:avLst>
              <a:gd name="adj1" fmla="val -30598"/>
              <a:gd name="adj2" fmla="val 8551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ein paar Blockstrukturen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5724128" y="1772816"/>
            <a:ext cx="2448272" cy="324036"/>
          </a:xfrm>
          <a:prstGeom prst="wedgeRoundRectCallout">
            <a:avLst>
              <a:gd name="adj1" fmla="val 40501"/>
              <a:gd name="adj2" fmla="val -8850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zufälliger Programmname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7380312" y="2492896"/>
            <a:ext cx="1368152" cy="324036"/>
          </a:xfrm>
          <a:prstGeom prst="wedgeRoundRectCallout">
            <a:avLst>
              <a:gd name="adj1" fmla="val 40501"/>
              <a:gd name="adj2" fmla="val -8850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Beschreibung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827584" y="4111944"/>
            <a:ext cx="2232248" cy="757216"/>
          </a:xfrm>
          <a:prstGeom prst="wedgeRoundRectCallout">
            <a:avLst>
              <a:gd name="adj1" fmla="val 14864"/>
              <a:gd name="adj2" fmla="val -7040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minimalistischer Editor</a:t>
            </a:r>
          </a:p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(keine Hilfen außer Syntaxhervorhebung)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4427984" y="1124744"/>
            <a:ext cx="2232248" cy="324036"/>
          </a:xfrm>
          <a:prstGeom prst="wedgeRoundRectCallout">
            <a:avLst>
              <a:gd name="adj1" fmla="val -54433"/>
              <a:gd name="adj2" fmla="val 9256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Speicherstatus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3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Calliope</a:t>
            </a:r>
            <a:r>
              <a:rPr lang="de-DE" dirty="0" smtClean="0"/>
              <a:t>-mini-Wenn-Dann-Editor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174"/>
            <a:ext cx="9144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467544" y="1124744"/>
            <a:ext cx="2520280" cy="756084"/>
          </a:xfrm>
          <a:prstGeom prst="wedgeRoundRectCallout">
            <a:avLst>
              <a:gd name="adj1" fmla="val -20016"/>
              <a:gd name="adj2" fmla="val 7039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jeder der acht Aktionen kann eine einzige Reaktion zugeordnet werden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5076056" y="3356992"/>
            <a:ext cx="1368152" cy="513936"/>
          </a:xfrm>
          <a:prstGeom prst="wedgeRoundRectCallout">
            <a:avLst>
              <a:gd name="adj1" fmla="val -63943"/>
              <a:gd name="adj2" fmla="val -3790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also maximal acht Blöcke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7164288" y="1844824"/>
            <a:ext cx="1080120" cy="513936"/>
          </a:xfrm>
          <a:prstGeom prst="wedgeRoundRectCallout">
            <a:avLst>
              <a:gd name="adj1" fmla="val -24399"/>
              <a:gd name="adj2" fmla="val -8683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Quelltext anzeigen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0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C-Editor von B·O·B·3 (ProgBob.org)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174"/>
            <a:ext cx="9144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6372200" y="1628800"/>
            <a:ext cx="2664296" cy="576064"/>
          </a:xfrm>
          <a:prstGeom prst="wedgeRoundRectCallout">
            <a:avLst>
              <a:gd name="adj1" fmla="val 24349"/>
              <a:gd name="adj2" fmla="val 1137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Programmierkurs-Lektionen mit vielen Unterlektionen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11560" y="4797152"/>
            <a:ext cx="1800200" cy="504056"/>
          </a:xfrm>
          <a:prstGeom prst="wedgeRoundRectCallout">
            <a:avLst>
              <a:gd name="adj1" fmla="val -40997"/>
              <a:gd name="adj2" fmla="val -18567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Medaillen für Programmierkurs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5496" y="5445224"/>
            <a:ext cx="1938084" cy="504056"/>
          </a:xfrm>
          <a:prstGeom prst="wedgeRoundRectCallout">
            <a:avLst>
              <a:gd name="adj1" fmla="val -33377"/>
              <a:gd name="adj2" fmla="val -11160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Quellcode für ein fertiges Spiel zeigen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2915816" y="1773698"/>
            <a:ext cx="1223156" cy="324036"/>
          </a:xfrm>
          <a:prstGeom prst="wedgeRoundRectCallout">
            <a:avLst>
              <a:gd name="adj1" fmla="val 24349"/>
              <a:gd name="adj2" fmla="val 1137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C-Quelltext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7745248" y="5688251"/>
            <a:ext cx="1223156" cy="522058"/>
          </a:xfrm>
          <a:prstGeom prst="wedgeRoundRectCallout">
            <a:avLst>
              <a:gd name="adj1" fmla="val 18742"/>
              <a:gd name="adj2" fmla="val -7407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eigenes Programm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2771800" y="2788176"/>
            <a:ext cx="3132348" cy="542586"/>
          </a:xfrm>
          <a:prstGeom prst="wedgeRoundRectCallout">
            <a:avLst>
              <a:gd name="adj1" fmla="val 48945"/>
              <a:gd name="adj2" fmla="val 9591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Beim Programmierkurs stehen hier Hilfen, Aufgaben und </a:t>
            </a:r>
            <a:r>
              <a:rPr lang="de-DE" sz="1600" b="1" dirty="0" err="1" smtClean="0">
                <a:solidFill>
                  <a:sysClr val="windowText" lastClr="000000"/>
                </a:solidFill>
              </a:rPr>
              <a:t>Quizzes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469484" y="1497616"/>
            <a:ext cx="2520280" cy="542586"/>
          </a:xfrm>
          <a:prstGeom prst="wedgeRoundRectCallout">
            <a:avLst>
              <a:gd name="adj1" fmla="val 12629"/>
              <a:gd name="adj2" fmla="val 12822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zwei Methoden schreiben:</a:t>
            </a:r>
          </a:p>
          <a:p>
            <a:pPr algn="ctr"/>
            <a:r>
              <a:rPr lang="de-DE" sz="1600" b="1" dirty="0" err="1" smtClean="0">
                <a:solidFill>
                  <a:sysClr val="windowText" lastClr="000000"/>
                </a:solidFill>
              </a:rPr>
              <a:t>setup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() und </a:t>
            </a:r>
            <a:r>
              <a:rPr lang="de-DE" sz="1600" b="1" dirty="0" err="1" smtClean="0">
                <a:solidFill>
                  <a:sysClr val="windowText" lastClr="000000"/>
                </a:solidFill>
              </a:rPr>
              <a:t>loop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()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392960" y="2204864"/>
            <a:ext cx="1223156" cy="324036"/>
          </a:xfrm>
          <a:prstGeom prst="wedgeRoundRectCallout">
            <a:avLst>
              <a:gd name="adj1" fmla="val -60376"/>
              <a:gd name="adj2" fmla="val 555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Farbnamen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506468" y="2626158"/>
            <a:ext cx="897180" cy="324036"/>
          </a:xfrm>
          <a:prstGeom prst="wedgeRoundRectCallout">
            <a:avLst>
              <a:gd name="adj1" fmla="val -68869"/>
              <a:gd name="adj2" fmla="val 555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Schema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410160" y="3504436"/>
            <a:ext cx="1497172" cy="324036"/>
          </a:xfrm>
          <a:prstGeom prst="wedgeRoundRectCallout">
            <a:avLst>
              <a:gd name="adj1" fmla="val -58340"/>
              <a:gd name="adj2" fmla="val -11907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Methodenliste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35496" y="5949280"/>
            <a:ext cx="1223156" cy="324036"/>
          </a:xfrm>
          <a:prstGeom prst="wedgeRoundRectCallout">
            <a:avLst>
              <a:gd name="adj1" fmla="val 24349"/>
              <a:gd name="adj2" fmla="val 1137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kompilieren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Abgerundete rechteckige Legende 15"/>
          <p:cNvSpPr/>
          <p:nvPr/>
        </p:nvSpPr>
        <p:spPr>
          <a:xfrm>
            <a:off x="1341238" y="5951336"/>
            <a:ext cx="1430562" cy="324036"/>
          </a:xfrm>
          <a:prstGeom prst="wedgeRoundRectCallout">
            <a:avLst>
              <a:gd name="adj1" fmla="val 24349"/>
              <a:gd name="adj2" fmla="val 1137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herunterladen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5188867" y="5951336"/>
            <a:ext cx="1430562" cy="324036"/>
          </a:xfrm>
          <a:prstGeom prst="wedgeRoundRectCallout">
            <a:avLst>
              <a:gd name="adj1" fmla="val 24349"/>
              <a:gd name="adj2" fmla="val 1137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auf BOB laden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2627784" y="6317880"/>
            <a:ext cx="1066134" cy="207464"/>
          </a:xfrm>
          <a:custGeom>
            <a:avLst/>
            <a:gdLst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66241 h 766241"/>
              <a:gd name="connsiteX1" fmla="*/ 3238500 w 3238500"/>
              <a:gd name="connsiteY1" fmla="*/ 65201 h 76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0" h="766241">
                <a:moveTo>
                  <a:pt x="0" y="766241"/>
                </a:moveTo>
                <a:cubicBezTo>
                  <a:pt x="1361440" y="-31319"/>
                  <a:pt x="1976120" y="-82119"/>
                  <a:pt x="3238500" y="65201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3923928" y="5611139"/>
            <a:ext cx="1066134" cy="209520"/>
          </a:xfrm>
          <a:custGeom>
            <a:avLst/>
            <a:gdLst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66241 h 766241"/>
              <a:gd name="connsiteX1" fmla="*/ 3238500 w 3238500"/>
              <a:gd name="connsiteY1" fmla="*/ 65201 h 76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0" h="766241">
                <a:moveTo>
                  <a:pt x="0" y="766241"/>
                </a:moveTo>
                <a:cubicBezTo>
                  <a:pt x="1361440" y="-31319"/>
                  <a:pt x="1976120" y="-82119"/>
                  <a:pt x="3238500" y="65201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 rot="1504819">
            <a:off x="1083048" y="6239068"/>
            <a:ext cx="1066134" cy="487537"/>
          </a:xfrm>
          <a:custGeom>
            <a:avLst/>
            <a:gdLst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66241 h 766241"/>
              <a:gd name="connsiteX1" fmla="*/ 3238500 w 3238500"/>
              <a:gd name="connsiteY1" fmla="*/ 65201 h 76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0" h="766241">
                <a:moveTo>
                  <a:pt x="0" y="766241"/>
                </a:moveTo>
                <a:cubicBezTo>
                  <a:pt x="1361440" y="-31319"/>
                  <a:pt x="1976120" y="-82119"/>
                  <a:pt x="3238500" y="65201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77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r>
              <a:rPr lang="de-DE" dirty="0"/>
              <a:t>: </a:t>
            </a:r>
            <a:r>
              <a:rPr lang="de-DE" dirty="0" smtClean="0"/>
              <a:t>BBC </a:t>
            </a:r>
            <a:r>
              <a:rPr lang="de-DE" dirty="0" err="1" smtClean="0"/>
              <a:t>micro:bit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Günstiges Modell mit vielen Möglichkeiten</a:t>
            </a:r>
          </a:p>
          <a:p>
            <a:r>
              <a:rPr lang="de-DE" dirty="0" smtClean="0"/>
              <a:t>Viele Erweiterungen</a:t>
            </a:r>
          </a:p>
          <a:p>
            <a:r>
              <a:rPr lang="de-DE" dirty="0" smtClean="0"/>
              <a:t>Viele Beispielprojekte</a:t>
            </a:r>
          </a:p>
          <a:p>
            <a:r>
              <a:rPr lang="de-DE" dirty="0" smtClean="0"/>
              <a:t>Millionenfach erprobt</a:t>
            </a:r>
          </a:p>
          <a:p>
            <a:r>
              <a:rPr lang="de-DE" dirty="0" smtClean="0"/>
              <a:t>Nutzung teilweise kompliziert, z.B.</a:t>
            </a:r>
          </a:p>
          <a:p>
            <a:pPr lvl="1"/>
            <a:r>
              <a:rPr lang="de-DE" dirty="0" smtClean="0"/>
              <a:t>Ton nur mit Krokodilklammern und Kopfhörer</a:t>
            </a:r>
          </a:p>
          <a:p>
            <a:pPr lvl="1"/>
            <a:r>
              <a:rPr lang="de-DE" dirty="0" smtClean="0"/>
              <a:t>Digitale Pins, die für den Betrieb des Displays gebraucht sind</a:t>
            </a:r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2175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r>
              <a:rPr lang="de-DE" dirty="0"/>
              <a:t>: B·O·B·3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Motivierender Einstieg in die textuelle Programmierung</a:t>
            </a:r>
          </a:p>
          <a:p>
            <a:r>
              <a:rPr lang="de-DE" dirty="0" smtClean="0"/>
              <a:t>Durchdachtes Tutorial</a:t>
            </a:r>
          </a:p>
          <a:p>
            <a:r>
              <a:rPr lang="de-DE" smtClean="0"/>
              <a:t>Niedliches </a:t>
            </a:r>
            <a:r>
              <a:rPr lang="de-DE" dirty="0" smtClean="0"/>
              <a:t>Aussehen, enthält Batterie</a:t>
            </a:r>
          </a:p>
          <a:p>
            <a:r>
              <a:rPr lang="de-DE" dirty="0" smtClean="0"/>
              <a:t>Funktionsumfang erschlägt einen nicht</a:t>
            </a:r>
          </a:p>
          <a:p>
            <a:r>
              <a:rPr lang="de-DE" dirty="0" smtClean="0"/>
              <a:t>Insbesondere ein BOB allein schnell ausgereizt</a:t>
            </a:r>
          </a:p>
          <a:p>
            <a:r>
              <a:rPr lang="de-DE" dirty="0" smtClean="0"/>
              <a:t>Teuer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94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Fazit: </a:t>
            </a:r>
            <a:r>
              <a:rPr lang="de-DE" dirty="0" err="1" smtClean="0"/>
              <a:t>Calliope</a:t>
            </a:r>
            <a:r>
              <a:rPr lang="de-DE" dirty="0" smtClean="0"/>
              <a:t> mini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Beseitigt einige Macken des BBC </a:t>
            </a:r>
            <a:r>
              <a:rPr lang="de-DE" dirty="0" err="1" smtClean="0"/>
              <a:t>micro:bit</a:t>
            </a:r>
            <a:endParaRPr lang="de-DE" dirty="0" smtClean="0"/>
          </a:p>
          <a:p>
            <a:r>
              <a:rPr lang="de-DE" dirty="0" smtClean="0"/>
              <a:t>Kompatibel, daher viele Vorteile übernommen</a:t>
            </a:r>
          </a:p>
          <a:p>
            <a:r>
              <a:rPr lang="de-DE" dirty="0" smtClean="0"/>
              <a:t>Mehr als doppelt so teuer</a:t>
            </a:r>
          </a:p>
          <a:p>
            <a:r>
              <a:rPr lang="de-DE" dirty="0" smtClean="0"/>
              <a:t>Gibt es noch nicht (sollte Mitte Juni erscheinen, habe immer noch keinen obwohl Mitte Mai bestellt)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05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Boards</a:t>
            </a:r>
            <a:endParaRPr lang="de-DE" dirty="0"/>
          </a:p>
        </p:txBody>
      </p:sp>
      <p:pic>
        <p:nvPicPr>
          <p:cNvPr id="1026" name="Picture 2" descr="C:\Users\Redeemer\Desktop\calliope_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212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7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Redeemer\Desktop\_84082000_27d87eac-1e07-45dc-82a0-4419d387cb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17407"/>
            <a:ext cx="4608512" cy="2171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18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Redeemer\Desktop\IMG_0031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509060" cy="2305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Explosion 1 3"/>
          <p:cNvSpPr/>
          <p:nvPr/>
        </p:nvSpPr>
        <p:spPr>
          <a:xfrm>
            <a:off x="3923928" y="5301208"/>
            <a:ext cx="1584176" cy="138509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± € 16</a:t>
            </a:r>
          </a:p>
        </p:txBody>
      </p:sp>
      <p:sp>
        <p:nvSpPr>
          <p:cNvPr id="8" name="Explosion 1 7"/>
          <p:cNvSpPr/>
          <p:nvPr/>
        </p:nvSpPr>
        <p:spPr>
          <a:xfrm>
            <a:off x="179512" y="836712"/>
            <a:ext cx="1584176" cy="138509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€ 35</a:t>
            </a:r>
            <a:endParaRPr lang="de-DE" dirty="0"/>
          </a:p>
        </p:txBody>
      </p:sp>
      <p:sp>
        <p:nvSpPr>
          <p:cNvPr id="9" name="Explosion 1 8"/>
          <p:cNvSpPr/>
          <p:nvPr/>
        </p:nvSpPr>
        <p:spPr>
          <a:xfrm>
            <a:off x="7308304" y="260648"/>
            <a:ext cx="1584176" cy="138509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€ 23,20</a:t>
            </a:r>
            <a:endParaRPr lang="de-DE" dirty="0"/>
          </a:p>
        </p:txBody>
      </p:sp>
      <p:sp>
        <p:nvSpPr>
          <p:cNvPr id="12" name="Explosion 1 11"/>
          <p:cNvSpPr/>
          <p:nvPr/>
        </p:nvSpPr>
        <p:spPr>
          <a:xfrm>
            <a:off x="7476868" y="3636819"/>
            <a:ext cx="1584176" cy="138509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€ 23,20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7476868" y="1442120"/>
            <a:ext cx="335492" cy="40270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7668344" y="3356992"/>
            <a:ext cx="288032" cy="57606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xplosion 1 12"/>
          <p:cNvSpPr/>
          <p:nvPr/>
        </p:nvSpPr>
        <p:spPr>
          <a:xfrm>
            <a:off x="179512" y="3025429"/>
            <a:ext cx="1584176" cy="138509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€ 767,96</a:t>
            </a:r>
          </a:p>
          <a:p>
            <a:pPr algn="ctr"/>
            <a:r>
              <a:rPr lang="de-DE" sz="1400" dirty="0" smtClean="0"/>
              <a:t>für 25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0334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Hardware-Merkmale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58735"/>
              </p:ext>
            </p:extLst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BBC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micro:bit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Calliope</a:t>
                      </a:r>
                      <a:r>
                        <a:rPr lang="de-DE" dirty="0" smtClean="0"/>
                        <a:t> mini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B·O·B·3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Eingaben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Zwei Knöpfe</a:t>
                      </a:r>
                    </a:p>
                    <a:p>
                      <a:r>
                        <a:rPr lang="de-DE" dirty="0" smtClean="0"/>
                        <a:t>Schütteln, Kippen</a:t>
                      </a:r>
                    </a:p>
                    <a:p>
                      <a:r>
                        <a:rPr lang="de-DE" dirty="0" smtClean="0"/>
                        <a:t>Temperatur (°C)</a:t>
                      </a:r>
                    </a:p>
                    <a:p>
                      <a:r>
                        <a:rPr lang="de-DE" dirty="0" smtClean="0"/>
                        <a:t>Helligkeit</a:t>
                      </a:r>
                    </a:p>
                    <a:p>
                      <a:r>
                        <a:rPr lang="de-DE" dirty="0" smtClean="0"/>
                        <a:t>Kompass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Zwei Knöpfe</a:t>
                      </a:r>
                    </a:p>
                    <a:p>
                      <a:r>
                        <a:rPr lang="de-DE" dirty="0" smtClean="0"/>
                        <a:t>Schütteln,</a:t>
                      </a:r>
                      <a:r>
                        <a:rPr lang="de-DE" baseline="0" dirty="0" smtClean="0"/>
                        <a:t> Kippen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Temperatur (°C)</a:t>
                      </a:r>
                    </a:p>
                    <a:p>
                      <a:r>
                        <a:rPr lang="de-DE" dirty="0" smtClean="0"/>
                        <a:t>Helligkeit</a:t>
                      </a:r>
                    </a:p>
                    <a:p>
                      <a:r>
                        <a:rPr lang="de-DE" dirty="0" smtClean="0"/>
                        <a:t>Kompass</a:t>
                      </a:r>
                    </a:p>
                    <a:p>
                      <a:r>
                        <a:rPr lang="de-DE" baseline="0" dirty="0" smtClean="0"/>
                        <a:t>2 kapazitative Ecken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kapazitative</a:t>
                      </a:r>
                      <a:r>
                        <a:rPr lang="de-DE" baseline="0" dirty="0" smtClean="0"/>
                        <a:t> Arme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relative Temperatur</a:t>
                      </a:r>
                    </a:p>
                    <a:p>
                      <a:r>
                        <a:rPr lang="de-DE" dirty="0" smtClean="0"/>
                        <a:t>Abstand über IR</a:t>
                      </a:r>
                    </a:p>
                    <a:p>
                      <a:r>
                        <a:rPr lang="de-DE" dirty="0" err="1" smtClean="0"/>
                        <a:t>Heilligkeit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„gelötete</a:t>
                      </a:r>
                      <a:r>
                        <a:rPr lang="de-DE" baseline="0" dirty="0" smtClean="0"/>
                        <a:t> Nummer“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Ausgaben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5×5-LED-Raster</a:t>
                      </a:r>
                    </a:p>
                    <a:p>
                      <a:r>
                        <a:rPr lang="de-DE" dirty="0" smtClean="0"/>
                        <a:t>Ton (analoge Pins)</a:t>
                      </a:r>
                    </a:p>
                    <a:p>
                      <a:r>
                        <a:rPr lang="de-DE" dirty="0" smtClean="0"/>
                        <a:t>permanente 3V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5×5-LED-Raster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RGB-LED (16 </a:t>
                      </a:r>
                      <a:r>
                        <a:rPr lang="de-DE" dirty="0" err="1" smtClean="0"/>
                        <a:t>Mebi</a:t>
                      </a:r>
                      <a:r>
                        <a:rPr lang="de-DE" dirty="0" smtClean="0"/>
                        <a:t>)</a:t>
                      </a:r>
                    </a:p>
                    <a:p>
                      <a:r>
                        <a:rPr lang="de-DE" dirty="0" smtClean="0"/>
                        <a:t>Ton (Lautsprecher)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 RGB-LEDs (4096)</a:t>
                      </a:r>
                    </a:p>
                    <a:p>
                      <a:r>
                        <a:rPr lang="de-DE" dirty="0" smtClean="0"/>
                        <a:t>2</a:t>
                      </a:r>
                      <a:r>
                        <a:rPr lang="de-DE" baseline="0" dirty="0" smtClean="0"/>
                        <a:t> LEDs (weiß/aus)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Schnittstellen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 analoge Pins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19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digitale </a:t>
                      </a:r>
                      <a:r>
                        <a:rPr lang="de-DE" dirty="0" err="1" smtClean="0"/>
                        <a:t>Minipins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USB</a:t>
                      </a:r>
                    </a:p>
                    <a:p>
                      <a:r>
                        <a:rPr lang="de-DE" dirty="0" smtClean="0"/>
                        <a:t>Bluetooth BLE</a:t>
                      </a:r>
                    </a:p>
                    <a:p>
                      <a:r>
                        <a:rPr lang="de-DE" dirty="0" smtClean="0"/>
                        <a:t>Funk untereinander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r>
                        <a:rPr lang="de-DE" baseline="0" dirty="0" smtClean="0"/>
                        <a:t> analoge Ecken</a:t>
                      </a:r>
                    </a:p>
                    <a:p>
                      <a:r>
                        <a:rPr lang="de-DE" baseline="0" dirty="0" smtClean="0"/>
                        <a:t>20 digitale Pins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USB</a:t>
                      </a:r>
                    </a:p>
                    <a:p>
                      <a:r>
                        <a:rPr lang="de-DE" dirty="0" smtClean="0"/>
                        <a:t>Bluetooth BLE</a:t>
                      </a:r>
                    </a:p>
                    <a:p>
                      <a:r>
                        <a:rPr lang="de-DE" dirty="0" smtClean="0"/>
                        <a:t>Funk untereinander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proprietär-seriell</a:t>
                      </a:r>
                    </a:p>
                    <a:p>
                      <a:r>
                        <a:rPr lang="de-DE" dirty="0" smtClean="0"/>
                        <a:t>  (USB-</a:t>
                      </a:r>
                      <a:r>
                        <a:rPr lang="de-DE" dirty="0" err="1" smtClean="0"/>
                        <a:t>Programmer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  für 23,20 € nötig)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IR untereinander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6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Software-Merkmale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401706"/>
              </p:ext>
            </p:extLst>
          </p:nvPr>
        </p:nvGraphicFramePr>
        <p:xfrm>
          <a:off x="457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BBC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micro:bit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Calliope</a:t>
                      </a:r>
                      <a:r>
                        <a:rPr lang="de-DE" dirty="0" smtClean="0"/>
                        <a:t> mini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B·O·B·3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Programmierbar mit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Python</a:t>
                      </a:r>
                    </a:p>
                    <a:p>
                      <a:r>
                        <a:rPr lang="de-DE" dirty="0" smtClean="0"/>
                        <a:t>Microsoft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PXT</a:t>
                      </a:r>
                    </a:p>
                    <a:p>
                      <a:r>
                        <a:rPr lang="de-DE" dirty="0" smtClean="0"/>
                        <a:t>-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MakeCode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- </a:t>
                      </a:r>
                      <a:r>
                        <a:rPr lang="de-DE" dirty="0" err="1" smtClean="0"/>
                        <a:t>TypeScript</a:t>
                      </a:r>
                      <a:r>
                        <a:rPr lang="de-DE" dirty="0" smtClean="0"/>
                        <a:t> ⊃ JS</a:t>
                      </a:r>
                    </a:p>
                    <a:p>
                      <a:r>
                        <a:rPr lang="de-DE" dirty="0" err="1" smtClean="0"/>
                        <a:t>OpenRoberta</a:t>
                      </a:r>
                      <a:r>
                        <a:rPr lang="de-DE" dirty="0" smtClean="0"/>
                        <a:t> NEPO</a:t>
                      </a:r>
                    </a:p>
                    <a:p>
                      <a:r>
                        <a:rPr lang="de-DE" dirty="0" err="1" smtClean="0"/>
                        <a:t>TouchDevelop</a:t>
                      </a:r>
                      <a:endParaRPr lang="de-D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Google </a:t>
                      </a:r>
                      <a:r>
                        <a:rPr lang="de-DE" dirty="0" err="1" smtClean="0"/>
                        <a:t>Blockly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Code </a:t>
                      </a:r>
                      <a:r>
                        <a:rPr lang="de-DE" dirty="0" err="1" smtClean="0"/>
                        <a:t>Kingdoms</a:t>
                      </a:r>
                      <a:r>
                        <a:rPr lang="de-DE" dirty="0" smtClean="0"/>
                        <a:t> JS</a:t>
                      </a:r>
                    </a:p>
                    <a:p>
                      <a:r>
                        <a:rPr lang="de-DE" dirty="0" err="1" smtClean="0"/>
                        <a:t>FreePascal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‚Wenn-Dann-Editor‘</a:t>
                      </a:r>
                    </a:p>
                    <a:p>
                      <a:r>
                        <a:rPr lang="de-DE" dirty="0" smtClean="0"/>
                        <a:t>Microsoft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PXT</a:t>
                      </a:r>
                    </a:p>
                    <a:p>
                      <a:r>
                        <a:rPr lang="de-DE" dirty="0" smtClean="0"/>
                        <a:t>-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MakeCode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- </a:t>
                      </a:r>
                      <a:r>
                        <a:rPr lang="de-DE" dirty="0" err="1" smtClean="0"/>
                        <a:t>TypeScript</a:t>
                      </a:r>
                      <a:r>
                        <a:rPr lang="de-DE" dirty="0" smtClean="0"/>
                        <a:t> ⊃ JS</a:t>
                      </a:r>
                    </a:p>
                    <a:p>
                      <a:r>
                        <a:rPr lang="de-DE" dirty="0" err="1" smtClean="0"/>
                        <a:t>OpenRoberta</a:t>
                      </a:r>
                      <a:r>
                        <a:rPr lang="de-DE" dirty="0" smtClean="0"/>
                        <a:t> NEPO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Programmierbar</a:t>
                      </a:r>
                      <a:r>
                        <a:rPr lang="de-DE" b="1" baseline="0" dirty="0" smtClean="0"/>
                        <a:t> als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Massenspeicher</a:t>
                      </a:r>
                    </a:p>
                    <a:p>
                      <a:r>
                        <a:rPr lang="de-DE" dirty="0" smtClean="0"/>
                        <a:t>(generische Treiber)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Massenspeicher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(generische Treiber)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proprietär</a:t>
                      </a:r>
                      <a:r>
                        <a:rPr lang="de-DE" baseline="0" dirty="0" smtClean="0"/>
                        <a:t> mit Programm </a:t>
                      </a:r>
                      <a:r>
                        <a:rPr lang="de-DE" baseline="0" dirty="0" err="1" smtClean="0"/>
                        <a:t>Bobdude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Anwendungen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etwa wie </a:t>
                      </a:r>
                      <a:r>
                        <a:rPr lang="de-DE" dirty="0" err="1" smtClean="0"/>
                        <a:t>Arduino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Spiele-Entwicklung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etwa wie </a:t>
                      </a:r>
                      <a:r>
                        <a:rPr lang="de-DE" dirty="0" err="1" smtClean="0"/>
                        <a:t>Arduino</a:t>
                      </a:r>
                      <a:endParaRPr lang="de-DE" dirty="0" smtClean="0"/>
                    </a:p>
                    <a:p>
                      <a:r>
                        <a:rPr lang="de-DE" dirty="0" smtClean="0"/>
                        <a:t>Spiele-Entwicklung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Tamagotchi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33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Merkmale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87439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BBC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micro:bit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Calliope</a:t>
                      </a:r>
                      <a:r>
                        <a:rPr lang="de-DE" dirty="0" smtClean="0"/>
                        <a:t> mini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B·O·B·3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Besonderheiten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Erweiterungen</a:t>
                      </a:r>
                    </a:p>
                    <a:p>
                      <a:r>
                        <a:rPr lang="de-DE" dirty="0" smtClean="0"/>
                        <a:t>   (über die Pins)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 Erweiterungs-</a:t>
                      </a:r>
                    </a:p>
                    <a:p>
                      <a:r>
                        <a:rPr lang="de-DE" dirty="0" smtClean="0"/>
                        <a:t>   Stecker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 Teile anzulöten</a:t>
                      </a:r>
                    </a:p>
                    <a:p>
                      <a:r>
                        <a:rPr lang="de-DE" dirty="0" smtClean="0"/>
                        <a:t>   (Lötsachen</a:t>
                      </a:r>
                      <a:r>
                        <a:rPr lang="de-DE" baseline="0" dirty="0" smtClean="0"/>
                        <a:t> nötig)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Lieferumfang</a:t>
                      </a:r>
                    </a:p>
                    <a:p>
                      <a:r>
                        <a:rPr lang="de-DE" b="1" dirty="0" smtClean="0"/>
                        <a:t>(außer Board)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engl. „</a:t>
                      </a:r>
                      <a:r>
                        <a:rPr lang="de-DE" dirty="0" err="1" smtClean="0"/>
                        <a:t>Get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Started</a:t>
                      </a:r>
                      <a:r>
                        <a:rPr lang="de-DE" dirty="0" smtClean="0"/>
                        <a:t>“</a:t>
                      </a:r>
                    </a:p>
                    <a:p>
                      <a:r>
                        <a:rPr lang="de-DE" dirty="0" smtClean="0"/>
                        <a:t>Papierbeutel</a:t>
                      </a:r>
                    </a:p>
                    <a:p>
                      <a:r>
                        <a:rPr lang="de-DE" dirty="0" smtClean="0"/>
                        <a:t>Sicherheitsheft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Batteriehalter</a:t>
                      </a:r>
                    </a:p>
                    <a:p>
                      <a:r>
                        <a:rPr lang="de-DE" dirty="0" smtClean="0"/>
                        <a:t>USB-Kabel</a:t>
                      </a:r>
                    </a:p>
                    <a:p>
                      <a:r>
                        <a:rPr lang="de-DE" dirty="0" smtClean="0"/>
                        <a:t>Batterien</a:t>
                      </a:r>
                    </a:p>
                    <a:p>
                      <a:r>
                        <a:rPr lang="de-DE" dirty="0" smtClean="0"/>
                        <a:t>diverser</a:t>
                      </a:r>
                      <a:r>
                        <a:rPr lang="de-DE" baseline="0" dirty="0" smtClean="0"/>
                        <a:t> Kleinkram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besagte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13 Teile</a:t>
                      </a:r>
                    </a:p>
                    <a:p>
                      <a:r>
                        <a:rPr lang="de-DE" dirty="0" err="1" smtClean="0"/>
                        <a:t>Lötfibel</a:t>
                      </a:r>
                      <a:r>
                        <a:rPr lang="de-DE" dirty="0" smtClean="0"/>
                        <a:t> (allgemein)</a:t>
                      </a:r>
                    </a:p>
                    <a:p>
                      <a:r>
                        <a:rPr lang="de-DE" dirty="0" smtClean="0"/>
                        <a:t>Lötanleitung</a:t>
                      </a:r>
                    </a:p>
                    <a:p>
                      <a:r>
                        <a:rPr lang="de-DE" dirty="0" err="1" smtClean="0"/>
                        <a:t>Lanyard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Strom über</a:t>
                      </a:r>
                    </a:p>
                    <a:p>
                      <a:r>
                        <a:rPr lang="de-DE" b="1" dirty="0" smtClean="0"/>
                        <a:t>(Batterie:</a:t>
                      </a:r>
                      <a:r>
                        <a:rPr lang="de-DE" b="1" baseline="0" dirty="0" smtClean="0"/>
                        <a:t> alle </a:t>
                      </a:r>
                      <a:r>
                        <a:rPr lang="de-DE" b="1" dirty="0" smtClean="0"/>
                        <a:t>3V</a:t>
                      </a:r>
                      <a:r>
                        <a:rPr lang="de-DE" b="1" baseline="0" dirty="0" smtClean="0"/>
                        <a:t>)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Batteriepack (exkl.)</a:t>
                      </a:r>
                    </a:p>
                    <a:p>
                      <a:r>
                        <a:rPr lang="de-DE" dirty="0" smtClean="0"/>
                        <a:t>USB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Batteriepack (inkl.)</a:t>
                      </a:r>
                    </a:p>
                    <a:p>
                      <a:r>
                        <a:rPr lang="de-DE" dirty="0" smtClean="0"/>
                        <a:t>USB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CR2032 (exkl.)</a:t>
                      </a:r>
                    </a:p>
                    <a:p>
                      <a:r>
                        <a:rPr lang="de-DE" dirty="0" err="1" smtClean="0"/>
                        <a:t>Programmer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Zielgruppe</a:t>
                      </a:r>
                    </a:p>
                    <a:p>
                      <a:r>
                        <a:rPr lang="de-DE" b="1" dirty="0" smtClean="0"/>
                        <a:t>(offiziell)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 Klasse UK</a:t>
                      </a:r>
                    </a:p>
                    <a:p>
                      <a:r>
                        <a:rPr lang="de-DE" dirty="0" smtClean="0"/>
                        <a:t>   (11–12 Jahre)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 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5.</a:t>
                      </a:r>
                      <a:r>
                        <a:rPr lang="de-DE" baseline="0" dirty="0" smtClean="0"/>
                        <a:t> Klasse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01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Programmierumgebungen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de-DE" dirty="0" err="1" smtClean="0"/>
              <a:t>Scratch</a:t>
            </a:r>
            <a:r>
              <a:rPr lang="de-DE" dirty="0" smtClean="0"/>
              <a:t>-ähnlich (alle Open Source)</a:t>
            </a:r>
          </a:p>
          <a:p>
            <a:pPr lvl="1"/>
            <a:r>
              <a:rPr lang="de-DE" dirty="0" smtClean="0"/>
              <a:t>Microsoft PXT mit </a:t>
            </a:r>
            <a:r>
              <a:rPr lang="de-DE" dirty="0" err="1" smtClean="0"/>
              <a:t>MakeCode</a:t>
            </a:r>
            <a:r>
              <a:rPr lang="de-DE" dirty="0" smtClean="0"/>
              <a:t> (</a:t>
            </a:r>
            <a:r>
              <a:rPr lang="de-DE" dirty="0"/>
              <a:t>Google </a:t>
            </a:r>
            <a:r>
              <a:rPr lang="de-DE" dirty="0" err="1" smtClean="0"/>
              <a:t>Blockly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Fraunhofer </a:t>
            </a:r>
            <a:r>
              <a:rPr lang="de-DE" dirty="0" err="1" smtClean="0"/>
              <a:t>OpenRoberta</a:t>
            </a:r>
            <a:r>
              <a:rPr lang="de-DE" dirty="0" smtClean="0"/>
              <a:t> NEPO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Microsoft PXT </a:t>
            </a:r>
            <a:r>
              <a:rPr lang="de-DE" dirty="0" err="1" smtClean="0"/>
              <a:t>TypeScript</a:t>
            </a:r>
            <a:r>
              <a:rPr lang="de-DE" dirty="0" smtClean="0"/>
              <a:t> (JavaScript-Obermenge)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Microsoft </a:t>
            </a:r>
            <a:r>
              <a:rPr lang="de-DE" dirty="0" err="1" smtClean="0"/>
              <a:t>TouchDevelop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Python-Editor vom BBC </a:t>
            </a:r>
            <a:r>
              <a:rPr lang="de-DE" dirty="0" err="1" smtClean="0"/>
              <a:t>micro:bit</a:t>
            </a:r>
            <a:endParaRPr lang="de-DE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„Wenn-Dann-Editor“ vom </a:t>
            </a:r>
            <a:r>
              <a:rPr lang="de-DE" dirty="0" err="1" smtClean="0"/>
              <a:t>Calliope</a:t>
            </a:r>
            <a:r>
              <a:rPr lang="de-DE" dirty="0" smtClean="0"/>
              <a:t> mini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C-Editor von B·O·B·3 (</a:t>
            </a:r>
            <a:r>
              <a:rPr lang="de-DE" dirty="0" err="1" smtClean="0"/>
              <a:t>Progbob</a:t>
            </a:r>
            <a:r>
              <a:rPr lang="de-DE" dirty="0" smtClean="0"/>
              <a:t>)</a:t>
            </a:r>
          </a:p>
          <a:p>
            <a:pPr marL="0" lvl="1" indent="0">
              <a:buNone/>
            </a:pPr>
            <a:r>
              <a:rPr lang="de-DE" b="1" dirty="0"/>
              <a:t>Alle </a:t>
            </a:r>
            <a:r>
              <a:rPr lang="de-DE" b="1" dirty="0" smtClean="0"/>
              <a:t>diese Umgebungen sind rein </a:t>
            </a:r>
            <a:r>
              <a:rPr lang="de-DE" b="1" dirty="0"/>
              <a:t>webbasiert</a:t>
            </a:r>
            <a:r>
              <a:rPr lang="de-DE" b="1" dirty="0" smtClean="0"/>
              <a:t>.</a:t>
            </a:r>
            <a:endParaRPr lang="de-DE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29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Microsoft PXT mit </a:t>
            </a:r>
            <a:r>
              <a:rPr lang="de-DE" dirty="0" err="1" smtClean="0"/>
              <a:t>MakeCode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948"/>
            <a:ext cx="9144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 rechteckige Legende 3"/>
          <p:cNvSpPr/>
          <p:nvPr/>
        </p:nvSpPr>
        <p:spPr>
          <a:xfrm>
            <a:off x="5580112" y="1036380"/>
            <a:ext cx="1944216" cy="504056"/>
          </a:xfrm>
          <a:prstGeom prst="wedgeRoundRectCallout">
            <a:avLst>
              <a:gd name="adj1" fmla="val -30882"/>
              <a:gd name="adj2" fmla="val 7308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jederzeit Wechsel in beide Richtungen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179512" y="4797152"/>
            <a:ext cx="1872208" cy="504056"/>
          </a:xfrm>
          <a:prstGeom prst="wedgeRoundRectCallout">
            <a:avLst>
              <a:gd name="adj1" fmla="val -9718"/>
              <a:gd name="adj2" fmla="val -15367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sofortige Vorschau auch ohne Gerät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95536" y="5985284"/>
            <a:ext cx="1296144" cy="324036"/>
          </a:xfrm>
          <a:prstGeom prst="wedgeRoundRectCallout">
            <a:avLst>
              <a:gd name="adj1" fmla="val -20300"/>
              <a:gd name="adj2" fmla="val 7610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Kompilieren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7092280" y="5536820"/>
            <a:ext cx="1728192" cy="504056"/>
          </a:xfrm>
          <a:prstGeom prst="wedgeRoundRectCallout">
            <a:avLst>
              <a:gd name="adj1" fmla="val -30882"/>
              <a:gd name="adj2" fmla="val 7308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lade die Datei auf Massenspeicher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3643928" y="6242307"/>
            <a:ext cx="1432128" cy="288032"/>
          </a:xfrm>
          <a:prstGeom prst="wedgeRoundRectCallout">
            <a:avLst>
              <a:gd name="adj1" fmla="val -32016"/>
              <a:gd name="adj2" fmla="val -7960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z.B. Bluetooth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2461260" y="5764098"/>
            <a:ext cx="3238500" cy="766241"/>
          </a:xfrm>
          <a:custGeom>
            <a:avLst/>
            <a:gdLst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01040 h 701040"/>
              <a:gd name="connsiteX1" fmla="*/ 3238500 w 3238500"/>
              <a:gd name="connsiteY1" fmla="*/ 0 h 701040"/>
              <a:gd name="connsiteX0" fmla="*/ 0 w 3238500"/>
              <a:gd name="connsiteY0" fmla="*/ 766241 h 766241"/>
              <a:gd name="connsiteX1" fmla="*/ 3238500 w 3238500"/>
              <a:gd name="connsiteY1" fmla="*/ 65201 h 76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0" h="766241">
                <a:moveTo>
                  <a:pt x="0" y="766241"/>
                </a:moveTo>
                <a:cubicBezTo>
                  <a:pt x="1361440" y="-31319"/>
                  <a:pt x="1976120" y="-82119"/>
                  <a:pt x="3238500" y="65201"/>
                </a:cubicBezTo>
              </a:path>
            </a:pathLst>
          </a:cu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/>
          <p:cNvSpPr/>
          <p:nvPr/>
        </p:nvSpPr>
        <p:spPr>
          <a:xfrm>
            <a:off x="1331640" y="1142042"/>
            <a:ext cx="2880320" cy="324036"/>
          </a:xfrm>
          <a:prstGeom prst="wedgeRoundRectCallout">
            <a:avLst>
              <a:gd name="adj1" fmla="val -20300"/>
              <a:gd name="adj2" fmla="val 7610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HTML5 </a:t>
            </a:r>
            <a:r>
              <a:rPr lang="de-DE" sz="1600" b="1" dirty="0" err="1" smtClean="0">
                <a:solidFill>
                  <a:sysClr val="windowText" lastClr="000000"/>
                </a:solidFill>
              </a:rPr>
              <a:t>localStorage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 oder Datei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6660232" y="2204864"/>
            <a:ext cx="2088232" cy="504056"/>
          </a:xfrm>
          <a:prstGeom prst="wedgeRoundRectCallout">
            <a:avLst>
              <a:gd name="adj1" fmla="val -59882"/>
              <a:gd name="adj2" fmla="val 2621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ysClr val="windowText" lastClr="000000"/>
                </a:solidFill>
              </a:rPr>
              <a:t>Calliope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: viel Deutsch</a:t>
            </a:r>
          </a:p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BBC: meist Englisch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611560" y="5374802"/>
            <a:ext cx="2160240" cy="324036"/>
          </a:xfrm>
          <a:prstGeom prst="wedgeRoundRectCallout">
            <a:avLst>
              <a:gd name="adj1" fmla="val 57890"/>
              <a:gd name="adj2" fmla="val 3612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z.B. Spieleentwicklung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0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174"/>
            <a:ext cx="9144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Microsoft PXT mit </a:t>
            </a:r>
            <a:r>
              <a:rPr lang="de-DE" dirty="0" err="1" smtClean="0"/>
              <a:t>MakeCode</a:t>
            </a:r>
            <a:endParaRPr lang="de-DE" dirty="0"/>
          </a:p>
        </p:txBody>
      </p:sp>
      <p:sp>
        <p:nvSpPr>
          <p:cNvPr id="14" name="Abgerundete rechteckige Legende 13"/>
          <p:cNvSpPr/>
          <p:nvPr/>
        </p:nvSpPr>
        <p:spPr>
          <a:xfrm>
            <a:off x="6912260" y="4293096"/>
            <a:ext cx="2088232" cy="504056"/>
          </a:xfrm>
          <a:prstGeom prst="wedgeRoundRectCallout">
            <a:avLst>
              <a:gd name="adj1" fmla="val -39812"/>
              <a:gd name="adj2" fmla="val -8565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ysClr val="windowText" lastClr="000000"/>
                </a:solidFill>
              </a:rPr>
              <a:t>Calliope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: viel Deutsch</a:t>
            </a:r>
          </a:p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BBC: meist Englisch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Microsoft PXT </a:t>
            </a:r>
            <a:r>
              <a:rPr lang="de-DE" dirty="0" err="1" smtClean="0"/>
              <a:t>TypeScript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572"/>
            <a:ext cx="9144000" cy="54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1331640" y="4365104"/>
            <a:ext cx="1800200" cy="325770"/>
          </a:xfrm>
          <a:prstGeom prst="wedgeRoundRectCallout">
            <a:avLst>
              <a:gd name="adj1" fmla="val -36551"/>
              <a:gd name="adj2" fmla="val 11389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Dateien im Projekt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5868144" y="2780928"/>
            <a:ext cx="2232248" cy="288032"/>
          </a:xfrm>
          <a:prstGeom prst="wedgeRoundRectCallout">
            <a:avLst>
              <a:gd name="adj1" fmla="val -36551"/>
              <a:gd name="adj2" fmla="val 11389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Maus-</a:t>
            </a:r>
            <a:r>
              <a:rPr lang="de-DE" sz="1600" b="1" dirty="0" err="1" smtClean="0">
                <a:solidFill>
                  <a:sysClr val="windowText" lastClr="000000"/>
                </a:solidFill>
              </a:rPr>
              <a:t>Hover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: engl. Hilfe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6372200" y="6093296"/>
            <a:ext cx="2596696" cy="325770"/>
          </a:xfrm>
          <a:prstGeom prst="wedgeRoundRectCallout">
            <a:avLst>
              <a:gd name="adj1" fmla="val -30095"/>
              <a:gd name="adj2" fmla="val -1293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Programmierhilfe (</a:t>
            </a:r>
            <a:r>
              <a:rPr lang="de-DE" sz="1600" b="1" dirty="0" err="1" smtClean="0">
                <a:solidFill>
                  <a:sysClr val="windowText" lastClr="000000"/>
                </a:solidFill>
              </a:rPr>
              <a:t>Alt+Leer</a:t>
            </a:r>
            <a:r>
              <a:rPr lang="de-DE" sz="1600" b="1" dirty="0" smtClean="0">
                <a:solidFill>
                  <a:sysClr val="windowText" lastClr="000000"/>
                </a:solidFill>
              </a:rPr>
              <a:t>)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323476" y="5517232"/>
            <a:ext cx="2016224" cy="325770"/>
          </a:xfrm>
          <a:prstGeom prst="wedgeRoundRectCallout">
            <a:avLst>
              <a:gd name="adj1" fmla="val -30095"/>
              <a:gd name="adj2" fmla="val -12936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Syntaxhervorhebung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5724128" y="1916832"/>
            <a:ext cx="2016224" cy="504056"/>
          </a:xfrm>
          <a:prstGeom prst="wedgeRoundRectCallout">
            <a:avLst>
              <a:gd name="adj1" fmla="val -32772"/>
              <a:gd name="adj2" fmla="val -7355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ysClr val="windowText" lastClr="000000"/>
                </a:solidFill>
              </a:rPr>
              <a:t>Die Sprache heißt eigentlich </a:t>
            </a:r>
            <a:r>
              <a:rPr lang="de-DE" sz="1600" b="1" dirty="0" err="1" smtClean="0">
                <a:solidFill>
                  <a:sysClr val="windowText" lastClr="000000"/>
                </a:solidFill>
              </a:rPr>
              <a:t>TypeScript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469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Bildschirmpräsentation (4:3)</PresentationFormat>
  <Paragraphs>218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Erziehungsorientierte Einplatinencomputer</vt:lpstr>
      <vt:lpstr>Die Boards</vt:lpstr>
      <vt:lpstr>Hardware-Merkmale</vt:lpstr>
      <vt:lpstr>Software-Merkmale</vt:lpstr>
      <vt:lpstr>Weitere Merkmale</vt:lpstr>
      <vt:lpstr>Die Programmierumgebungen</vt:lpstr>
      <vt:lpstr>Microsoft PXT mit MakeCode</vt:lpstr>
      <vt:lpstr>Microsoft PXT mit MakeCode</vt:lpstr>
      <vt:lpstr>Microsoft PXT TypeScript</vt:lpstr>
      <vt:lpstr>Fraunhofer Open Roberta NEPO</vt:lpstr>
      <vt:lpstr>Microsoft TouchDevelop</vt:lpstr>
      <vt:lpstr>Python-Editor vom BBC micro:bit</vt:lpstr>
      <vt:lpstr>Calliope-mini-Wenn-Dann-Editor</vt:lpstr>
      <vt:lpstr>C-Editor von B·O·B·3 (ProgBob.org)</vt:lpstr>
      <vt:lpstr>Fazit: BBC micro:bit</vt:lpstr>
      <vt:lpstr>Fazit: B·O·B·3</vt:lpstr>
      <vt:lpstr>Fazit: Calliope mini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Яedeemer</dc:creator>
  <cp:lastModifiedBy>Яedeemer</cp:lastModifiedBy>
  <cp:revision>25</cp:revision>
  <dcterms:created xsi:type="dcterms:W3CDTF">2017-06-01T08:28:14Z</dcterms:created>
  <dcterms:modified xsi:type="dcterms:W3CDTF">2017-06-28T21:00:21Z</dcterms:modified>
</cp:coreProperties>
</file>